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9" r:id="rId2"/>
    <p:sldId id="257" r:id="rId3"/>
    <p:sldId id="291" r:id="rId4"/>
    <p:sldId id="258" r:id="rId5"/>
    <p:sldId id="284" r:id="rId6"/>
    <p:sldId id="28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6" r:id="rId15"/>
    <p:sldId id="287" r:id="rId16"/>
    <p:sldId id="288" r:id="rId17"/>
    <p:sldId id="289" r:id="rId18"/>
    <p:sldId id="290" r:id="rId19"/>
    <p:sldId id="280" r:id="rId20"/>
    <p:sldId id="281" r:id="rId21"/>
    <p:sldId id="282" r:id="rId22"/>
    <p:sldId id="270" r:id="rId23"/>
    <p:sldId id="271" r:id="rId24"/>
    <p:sldId id="27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73"/>
    <p:restoredTop sz="94013"/>
  </p:normalViewPr>
  <p:slideViewPr>
    <p:cSldViewPr snapToGrid="0" snapToObjects="1">
      <p:cViewPr>
        <p:scale>
          <a:sx n="80" d="100"/>
          <a:sy n="80" d="100"/>
        </p:scale>
        <p:origin x="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FE361-A721-5B41-8F7C-AE59F1BF8308}" type="datetimeFigureOut">
              <a:rPr lang="de-DE" smtClean="0"/>
              <a:t>14.10.15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ED69D-9C45-4D46-AD19-4DF0C10682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19966-25FD-4BD7-9B17-A181155DA7B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X-</a:t>
            </a:r>
            <a:r>
              <a:rPr lang="de-DE" dirty="0" err="1" smtClean="0"/>
              <a:t>Copter</a:t>
            </a:r>
            <a:endParaRPr lang="de-DE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4212" y="4494368"/>
            <a:ext cx="55322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Development 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of</a:t>
            </a:r>
            <a:r>
              <a:rPr kumimoji="0" lang="de-DE" alt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platform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test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several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 err="1">
                <a:solidFill>
                  <a:schemeClr val="tx1"/>
                </a:solidFill>
                <a:latin typeface="Arial" charset="0"/>
              </a:rPr>
              <a:t>t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asks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an 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autonomous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aircraft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Commercial power supply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33007"/>
            <a:ext cx="10328717" cy="1518341"/>
          </a:xfrm>
        </p:spPr>
      </p:pic>
      <p:sp>
        <p:nvSpPr>
          <p:cNvPr id="5" name="Textfeld 4"/>
          <p:cNvSpPr txBox="1"/>
          <p:nvPr/>
        </p:nvSpPr>
        <p:spPr>
          <a:xfrm>
            <a:off x="684212" y="2337848"/>
            <a:ext cx="44807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 Specs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 voltage range: 5V – 30V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 power range: up to 5A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voltage range: 5V – 12V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power range: up to 5A</a:t>
            </a: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mtClean="0"/>
              <a:t>Commercial Flight controller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38200" y="1690688"/>
            <a:ext cx="10515600" cy="203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DJI NAZA m v2</a:t>
            </a:r>
          </a:p>
          <a:p>
            <a:r>
              <a:rPr lang="de-DE" dirty="0" err="1" smtClean="0"/>
              <a:t>Accelerometer</a:t>
            </a:r>
            <a:r>
              <a:rPr lang="de-DE" dirty="0" smtClean="0"/>
              <a:t>, </a:t>
            </a:r>
            <a:r>
              <a:rPr lang="de-DE" dirty="0" err="1" smtClean="0"/>
              <a:t>Gyro</a:t>
            </a:r>
            <a:r>
              <a:rPr lang="de-DE" dirty="0" smtClean="0"/>
              <a:t>, GPS</a:t>
            </a:r>
          </a:p>
          <a:p>
            <a:r>
              <a:rPr lang="de-DE" dirty="0" smtClean="0"/>
              <a:t>Support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8 </a:t>
            </a:r>
            <a:r>
              <a:rPr lang="de-DE" dirty="0" err="1" smtClean="0"/>
              <a:t>motors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27451"/>
            <a:ext cx="6390476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 smtClean="0"/>
              <a:t>Configuration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100263"/>
          </a:xfrm>
        </p:spPr>
        <p:txBody>
          <a:bodyPr/>
          <a:lstStyle/>
          <a:p>
            <a:r>
              <a:rPr lang="de-DE" dirty="0" smtClean="0"/>
              <a:t>DJI NAZA </a:t>
            </a:r>
            <a:r>
              <a:rPr lang="de-DE" dirty="0" err="1" smtClean="0"/>
              <a:t>Assistant</a:t>
            </a:r>
            <a:endParaRPr lang="de-DE" dirty="0" smtClean="0"/>
          </a:p>
          <a:p>
            <a:r>
              <a:rPr lang="de-DE" dirty="0" smtClean="0"/>
              <a:t>Model type (Quad-/</a:t>
            </a:r>
            <a:r>
              <a:rPr lang="de-DE" dirty="0" err="1" smtClean="0"/>
              <a:t>Hexacopter</a:t>
            </a:r>
            <a:r>
              <a:rPr lang="de-DE" dirty="0" smtClean="0"/>
              <a:t>, </a:t>
            </a:r>
            <a:r>
              <a:rPr lang="de-DE" dirty="0" err="1" smtClean="0"/>
              <a:t>Coaxial</a:t>
            </a:r>
            <a:r>
              <a:rPr lang="de-DE" dirty="0" smtClean="0"/>
              <a:t> Quad)</a:t>
            </a:r>
          </a:p>
          <a:p>
            <a:r>
              <a:rPr lang="de-DE" dirty="0" smtClean="0"/>
              <a:t>Basic Sensor-/RC-</a:t>
            </a:r>
            <a:r>
              <a:rPr lang="de-DE" dirty="0" err="1" smtClean="0"/>
              <a:t>Calibration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"/>
          <a:stretch/>
        </p:blipFill>
        <p:spPr>
          <a:xfrm>
            <a:off x="838200" y="3447083"/>
            <a:ext cx="1816100" cy="229673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3429000"/>
            <a:ext cx="1803400" cy="23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smtClean="0"/>
              <a:t>Flight-Modes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22463"/>
          </a:xfrm>
        </p:spPr>
        <p:txBody>
          <a:bodyPr/>
          <a:lstStyle/>
          <a:p>
            <a:r>
              <a:rPr lang="de-DE" dirty="0" smtClean="0"/>
              <a:t>Manual</a:t>
            </a:r>
          </a:p>
          <a:p>
            <a:r>
              <a:rPr lang="de-DE" dirty="0" err="1" smtClean="0"/>
              <a:t>Atti</a:t>
            </a:r>
            <a:r>
              <a:rPr lang="de-DE" dirty="0" smtClean="0"/>
              <a:t>. </a:t>
            </a:r>
            <a:r>
              <a:rPr lang="de-DE" dirty="0"/>
              <a:t>(</a:t>
            </a:r>
            <a:r>
              <a:rPr lang="de-DE" dirty="0" err="1"/>
              <a:t>Altitude</a:t>
            </a:r>
            <a:r>
              <a:rPr lang="de-DE" dirty="0"/>
              <a:t> hold</a:t>
            </a:r>
            <a:r>
              <a:rPr lang="de-DE" dirty="0" smtClean="0"/>
              <a:t>)</a:t>
            </a:r>
          </a:p>
          <a:p>
            <a:r>
              <a:rPr lang="de-DE" dirty="0" smtClean="0"/>
              <a:t>GPS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take</a:t>
            </a:r>
            <a:r>
              <a:rPr lang="de-DE" dirty="0" smtClean="0"/>
              <a:t> off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>
                <a:solidFill>
                  <a:schemeClr val="tx1"/>
                </a:solidFill>
              </a:rPr>
              <a:t>The </a:t>
            </a:r>
            <a:r>
              <a:rPr lang="de-DE" dirty="0" err="1" smtClean="0">
                <a:solidFill>
                  <a:schemeClr val="tx1"/>
                </a:solidFill>
              </a:rPr>
              <a:t>first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flight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test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our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perceptions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„</a:t>
            </a:r>
            <a:r>
              <a:rPr lang="de-DE" dirty="0" err="1" smtClean="0"/>
              <a:t>flight</a:t>
            </a:r>
            <a:r>
              <a:rPr lang="de-DE" dirty="0" smtClean="0"/>
              <a:t>“</a:t>
            </a:r>
            <a:endParaRPr lang="de-DE" dirty="0"/>
          </a:p>
        </p:txBody>
      </p:sp>
      <p:pic>
        <p:nvPicPr>
          <p:cNvPr id="5" name="cut_testflug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462" y="156756"/>
            <a:ext cx="8029302" cy="451648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reasons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crashes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379132"/>
            <a:ext cx="8534400" cy="3615267"/>
          </a:xfrm>
        </p:spPr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Wrong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assembly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motors</a:t>
            </a: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75" y="1067380"/>
            <a:ext cx="5401429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Reasons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crashes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58" y="405124"/>
            <a:ext cx="3162782" cy="421704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49" y="91938"/>
            <a:ext cx="3632563" cy="4843417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416731" y="2742414"/>
            <a:ext cx="1000986" cy="16546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/>
          <p:cNvSpPr/>
          <p:nvPr/>
        </p:nvSpPr>
        <p:spPr>
          <a:xfrm>
            <a:off x="1023257" y="2894814"/>
            <a:ext cx="1000986" cy="165463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real </a:t>
            </a:r>
            <a:r>
              <a:rPr lang="de-DE" dirty="0" err="1" smtClean="0"/>
              <a:t>flight</a:t>
            </a:r>
            <a:endParaRPr lang="de-DE" dirty="0"/>
          </a:p>
        </p:txBody>
      </p:sp>
      <p:pic>
        <p:nvPicPr>
          <p:cNvPr id="4" name="cut_testflug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289256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7863" y="5136188"/>
            <a:ext cx="8534400" cy="1507067"/>
          </a:xfrm>
        </p:spPr>
        <p:txBody>
          <a:bodyPr/>
          <a:lstStyle/>
          <a:p>
            <a:r>
              <a:rPr lang="de-DE" dirty="0" smtClean="0"/>
              <a:t>Embedded </a:t>
            </a:r>
            <a:r>
              <a:rPr lang="de-DE" dirty="0" err="1" smtClean="0"/>
              <a:t>linux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782720" y="1274359"/>
            <a:ext cx="8483151" cy="4298026"/>
            <a:chOff x="0" y="0"/>
            <a:chExt cx="5734050" cy="3505200"/>
          </a:xfrm>
        </p:grpSpPr>
        <p:sp>
          <p:nvSpPr>
            <p:cNvPr id="5" name="Textfeld 2"/>
            <p:cNvSpPr txBox="1">
              <a:spLocks noChangeArrowheads="1"/>
            </p:cNvSpPr>
            <p:nvPr/>
          </p:nvSpPr>
          <p:spPr bwMode="auto">
            <a:xfrm>
              <a:off x="0" y="571500"/>
              <a:ext cx="1168401" cy="2562225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de-DE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Cross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Development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Toolchain</a:t>
              </a:r>
              <a:r>
                <a:rPr lang="de-DE" sz="14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de-DE" sz="14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de-DE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400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gcc</a:t>
              </a:r>
              <a:endParaRPr lang="de-DE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2076450" y="104775"/>
              <a:ext cx="3657600" cy="714375"/>
              <a:chOff x="0" y="0"/>
              <a:chExt cx="3657600" cy="647700"/>
            </a:xfrm>
          </p:grpSpPr>
          <p:sp>
            <p:nvSpPr>
              <p:cNvPr id="15" name="Textfeld 1"/>
              <p:cNvSpPr txBox="1"/>
              <p:nvPr/>
            </p:nvSpPr>
            <p:spPr>
              <a:xfrm>
                <a:off x="0" y="0"/>
                <a:ext cx="1171575" cy="6477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de-DE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8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Busybox</a:t>
                </a:r>
                <a:endParaRPr lang="de-DE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feld 2"/>
              <p:cNvSpPr txBox="1"/>
              <p:nvPr/>
            </p:nvSpPr>
            <p:spPr>
              <a:xfrm>
                <a:off x="1247775" y="0"/>
                <a:ext cx="1171575" cy="6477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Program</a:t>
                </a:r>
                <a:r>
                  <a:rPr lang="de-DE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br>
                  <a:rPr lang="de-DE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de-DE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packages</a:t>
                </a:r>
                <a:endParaRPr lang="de-DE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7" name="Textfeld 3"/>
              <p:cNvSpPr txBox="1"/>
              <p:nvPr/>
            </p:nvSpPr>
            <p:spPr>
              <a:xfrm>
                <a:off x="2486025" y="0"/>
                <a:ext cx="1171575" cy="6477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de-DE" sz="1800" dirty="0" err="1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Dev</a:t>
                </a:r>
                <a:r>
                  <a:rPr lang="de-DE" sz="18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-Tools</a:t>
                </a:r>
                <a:endParaRPr lang="de-DE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p:grpSp>
        <p:sp>
          <p:nvSpPr>
            <p:cNvPr id="7" name="Textfeld 5"/>
            <p:cNvSpPr txBox="1"/>
            <p:nvPr/>
          </p:nvSpPr>
          <p:spPr>
            <a:xfrm>
              <a:off x="3333750" y="1428750"/>
              <a:ext cx="1171575" cy="714375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de-DE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uClibc</a:t>
              </a:r>
              <a:endParaRPr lang="de-DE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feld 6"/>
            <p:cNvSpPr txBox="1"/>
            <p:nvPr/>
          </p:nvSpPr>
          <p:spPr>
            <a:xfrm>
              <a:off x="3257550" y="2724150"/>
              <a:ext cx="1352550" cy="714375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de-DE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DE" sz="1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Linux Kernel</a:t>
              </a:r>
              <a:endParaRPr lang="de-DE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Gerade Verbindung mit Pfeil 8"/>
            <p:cNvCxnSpPr/>
            <p:nvPr/>
          </p:nvCxnSpPr>
          <p:spPr>
            <a:xfrm>
              <a:off x="3914775" y="876300"/>
              <a:ext cx="0" cy="504825"/>
            </a:xfrm>
            <a:prstGeom prst="straightConnector1">
              <a:avLst/>
            </a:prstGeom>
            <a:ln w="25400"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mit Pfeil 9"/>
            <p:cNvCxnSpPr/>
            <p:nvPr/>
          </p:nvCxnSpPr>
          <p:spPr>
            <a:xfrm flipH="1">
              <a:off x="4629150" y="876300"/>
              <a:ext cx="504825" cy="504825"/>
            </a:xfrm>
            <a:prstGeom prst="straightConnector1">
              <a:avLst/>
            </a:prstGeom>
            <a:ln w="25400"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>
            <a:xfrm>
              <a:off x="2686050" y="895350"/>
              <a:ext cx="495300" cy="495300"/>
            </a:xfrm>
            <a:prstGeom prst="straightConnector1">
              <a:avLst/>
            </a:prstGeom>
            <a:ln w="25400"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/>
            <p:cNvCxnSpPr/>
            <p:nvPr/>
          </p:nvCxnSpPr>
          <p:spPr>
            <a:xfrm>
              <a:off x="3924300" y="2171700"/>
              <a:ext cx="0" cy="504825"/>
            </a:xfrm>
            <a:prstGeom prst="straightConnector1">
              <a:avLst/>
            </a:prstGeom>
            <a:ln w="25400"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1752600" y="0"/>
              <a:ext cx="0" cy="3505200"/>
            </a:xfrm>
            <a:prstGeom prst="line">
              <a:avLst/>
            </a:prstGeom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Pfeil nach rechts 13"/>
            <p:cNvSpPr/>
            <p:nvPr/>
          </p:nvSpPr>
          <p:spPr>
            <a:xfrm>
              <a:off x="1314450" y="1419225"/>
              <a:ext cx="1104900" cy="866775"/>
            </a:xfrm>
            <a:prstGeom prst="rightArrow">
              <a:avLst/>
            </a:prstGeom>
            <a:solidFill>
              <a:schemeClr val="tx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1888911" y="729532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Host System</a:t>
            </a:r>
            <a:endParaRPr lang="de-DE" sz="2000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6736774" y="730806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Target System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8" y="624468"/>
            <a:ext cx="7271274" cy="3862864"/>
          </a:xfrm>
        </p:spPr>
      </p:pic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1" t="5529" r="2955" b="5520"/>
          <a:stretch/>
        </p:blipFill>
        <p:spPr>
          <a:xfrm>
            <a:off x="734092" y="405594"/>
            <a:ext cx="10787352" cy="59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WLAN </a:t>
            </a:r>
            <a:r>
              <a:rPr lang="de-DE" dirty="0" err="1" smtClean="0"/>
              <a:t>connectivity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25" y="4701481"/>
            <a:ext cx="1497637" cy="10787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36406" y="2691781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CONNECTION</a:t>
            </a:r>
          </a:p>
          <a:p>
            <a:pPr marL="742950" lvl="1" indent="-285750">
              <a:buFontTx/>
              <a:buChar char="-"/>
            </a:pPr>
            <a:r>
              <a:rPr lang="de-DE" dirty="0" err="1" smtClean="0"/>
              <a:t>settings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r>
              <a:rPr lang="de-DE" dirty="0" smtClean="0"/>
              <a:t>IP-leasing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9775" y="513052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spc="100" dirty="0" smtClean="0"/>
              <a:t>CHALLENGES</a:t>
            </a:r>
            <a:endParaRPr lang="de-DE" b="1" spc="1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71473" y="2733004"/>
            <a:ext cx="29306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BUILDROOT BEHAVIOR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s</a:t>
            </a:r>
            <a:r>
              <a:rPr lang="de-DE" dirty="0" err="1" smtClean="0"/>
              <a:t>ettings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d</a:t>
            </a:r>
            <a:r>
              <a:rPr lang="de-DE" dirty="0" err="1" smtClean="0"/>
              <a:t>river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 smtClean="0"/>
              <a:t>firmware</a:t>
            </a:r>
            <a:endParaRPr lang="de-DE" dirty="0"/>
          </a:p>
          <a:p>
            <a:endParaRPr lang="de-DE" dirty="0"/>
          </a:p>
        </p:txBody>
      </p:sp>
      <p:sp>
        <p:nvSpPr>
          <p:cNvPr id="9" name="Down Arrow 8"/>
          <p:cNvSpPr/>
          <p:nvPr/>
        </p:nvSpPr>
        <p:spPr>
          <a:xfrm rot="1661120">
            <a:off x="2676199" y="1429440"/>
            <a:ext cx="645459" cy="122366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Down Arrow 9"/>
          <p:cNvSpPr/>
          <p:nvPr/>
        </p:nvSpPr>
        <p:spPr>
          <a:xfrm>
            <a:off x="5540721" y="1374827"/>
            <a:ext cx="645459" cy="122366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4800376" y="2733004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CROSS COMPILER</a:t>
            </a:r>
          </a:p>
          <a:p>
            <a:pPr marL="742950" lvl="1" indent="-285750">
              <a:buFontTx/>
              <a:buChar char="-"/>
            </a:pPr>
            <a:r>
              <a:rPr lang="de-DE" dirty="0" err="1" smtClean="0"/>
              <a:t>makefile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r>
              <a:rPr lang="de-DE" dirty="0" err="1"/>
              <a:t>c</a:t>
            </a:r>
            <a:r>
              <a:rPr lang="de-DE" dirty="0" err="1" smtClean="0"/>
              <a:t>ompiler</a:t>
            </a:r>
            <a:r>
              <a:rPr lang="de-DE" dirty="0" smtClean="0"/>
              <a:t> </a:t>
            </a:r>
            <a:r>
              <a:rPr lang="de-DE" dirty="0" err="1" smtClean="0"/>
              <a:t>flags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endParaRPr lang="de-DE" dirty="0" smtClean="0"/>
          </a:p>
        </p:txBody>
      </p:sp>
      <p:sp>
        <p:nvSpPr>
          <p:cNvPr id="12" name="Down Arrow 11"/>
          <p:cNvSpPr/>
          <p:nvPr/>
        </p:nvSpPr>
        <p:spPr>
          <a:xfrm rot="20190232">
            <a:off x="8332544" y="1392273"/>
            <a:ext cx="645459" cy="122366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Simple Flight Controller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80153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chemeClr val="tx1"/>
                </a:solidFill>
              </a:rPr>
              <a:t>Replacing </a:t>
            </a:r>
            <a:r>
              <a:rPr lang="en-US" u="sng" dirty="0">
                <a:solidFill>
                  <a:schemeClr val="tx1"/>
                </a:solidFill>
              </a:rPr>
              <a:t>the </a:t>
            </a:r>
            <a:r>
              <a:rPr lang="en-US" u="sng" dirty="0" smtClean="0">
                <a:solidFill>
                  <a:schemeClr val="tx1"/>
                </a:solidFill>
              </a:rPr>
              <a:t>commercial flight controller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Requirements: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For Quadcopter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Manual height control 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Automatic position holding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Automatic balance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Automatic spinning control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Using accelerometer and gyro </a:t>
            </a:r>
            <a:r>
              <a:rPr lang="en-US" dirty="0">
                <a:solidFill>
                  <a:schemeClr val="tx1"/>
                </a:solidFill>
              </a:rPr>
              <a:t>meter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68" y="0"/>
            <a:ext cx="8038407" cy="6884860"/>
          </a:xfrm>
        </p:spPr>
      </p:pic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Flight Controller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solidFill>
                  <a:schemeClr val="tx1"/>
                </a:solidFill>
              </a:rPr>
              <a:t>Development Status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Project Management </a:t>
            </a:r>
          </a:p>
          <a:p>
            <a:r>
              <a:rPr lang="de-DE" dirty="0" smtClean="0"/>
              <a:t>Kinect </a:t>
            </a:r>
            <a:r>
              <a:rPr lang="de-DE" dirty="0" err="1" smtClean="0"/>
              <a:t>and</a:t>
            </a:r>
            <a:r>
              <a:rPr lang="de-DE" dirty="0" smtClean="0"/>
              <a:t> USB host </a:t>
            </a:r>
            <a:r>
              <a:rPr lang="de-DE" dirty="0" err="1" smtClean="0"/>
              <a:t>controller</a:t>
            </a:r>
            <a:endParaRPr lang="de-DE" dirty="0" smtClean="0"/>
          </a:p>
          <a:p>
            <a:r>
              <a:rPr lang="de-DE" dirty="0" smtClean="0"/>
              <a:t>Power </a:t>
            </a:r>
            <a:r>
              <a:rPr lang="de-DE" dirty="0" err="1" smtClean="0"/>
              <a:t>supply</a:t>
            </a:r>
            <a:endParaRPr lang="de-DE" dirty="0" smtClean="0"/>
          </a:p>
          <a:p>
            <a:r>
              <a:rPr lang="de-DE" dirty="0" smtClean="0"/>
              <a:t>Commercial </a:t>
            </a:r>
            <a:r>
              <a:rPr lang="de-DE" dirty="0" err="1" smtClean="0"/>
              <a:t>flight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endParaRPr lang="de-DE" dirty="0" smtClean="0"/>
          </a:p>
          <a:p>
            <a:r>
              <a:rPr lang="de-DE" dirty="0" smtClean="0"/>
              <a:t>Flight </a:t>
            </a:r>
            <a:r>
              <a:rPr lang="de-DE" dirty="0" err="1" smtClean="0"/>
              <a:t>test</a:t>
            </a:r>
            <a:endParaRPr lang="de-DE" dirty="0" smtClean="0"/>
          </a:p>
          <a:p>
            <a:r>
              <a:rPr lang="de-DE" dirty="0" smtClean="0"/>
              <a:t>Embedded Linux</a:t>
            </a:r>
          </a:p>
          <a:p>
            <a:r>
              <a:rPr lang="de-DE" dirty="0" smtClean="0"/>
              <a:t>WLAN </a:t>
            </a:r>
          </a:p>
          <a:p>
            <a:r>
              <a:rPr lang="de-DE" dirty="0" smtClean="0"/>
              <a:t>Simple </a:t>
            </a:r>
            <a:r>
              <a:rPr lang="de-DE" dirty="0" err="1" smtClean="0"/>
              <a:t>flight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Lecture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Mr. Balser</a:t>
            </a:r>
          </a:p>
          <a:p>
            <a:r>
              <a:rPr lang="de-DE" dirty="0" err="1" smtClean="0"/>
              <a:t>Scrum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733" y="685800"/>
            <a:ext cx="6791607" cy="31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Kinect </a:t>
            </a:r>
            <a:r>
              <a:rPr lang="en-GB" dirty="0"/>
              <a:t>and USB Host </a:t>
            </a:r>
            <a:r>
              <a:rPr lang="en-GB" dirty="0" smtClean="0"/>
              <a:t>Controller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22083"/>
          <a:stretch/>
        </p:blipFill>
        <p:spPr>
          <a:xfrm>
            <a:off x="6308725" y="685799"/>
            <a:ext cx="3825876" cy="240711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71473" y="2733004"/>
            <a:ext cx="44246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Initial Situation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Requirements for the USB-Controller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Speed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Solderability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Linux Drivers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Possible USB-Controllers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" t="37381" b="18809"/>
          <a:stretch/>
        </p:blipFill>
        <p:spPr>
          <a:xfrm>
            <a:off x="493713" y="685799"/>
            <a:ext cx="4786471" cy="140017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Kinect and USB Host Controller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1071473" y="2733004"/>
            <a:ext cx="370967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Conclusion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Kinect unsuitable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Evaluation of ASUS Xtion PRO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" t="37381" b="18809"/>
          <a:stretch/>
        </p:blipFill>
        <p:spPr>
          <a:xfrm>
            <a:off x="493713" y="685799"/>
            <a:ext cx="4786471" cy="140017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0" b="34000"/>
          <a:stretch/>
        </p:blipFill>
        <p:spPr>
          <a:xfrm>
            <a:off x="6934357" y="685799"/>
            <a:ext cx="4762500" cy="140017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 flipV="1">
            <a:off x="561975" y="752475"/>
            <a:ext cx="4638675" cy="1257300"/>
          </a:xfrm>
          <a:prstGeom prst="line">
            <a:avLst/>
          </a:prstGeom>
          <a:ln w="127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0675" y="1385887"/>
            <a:ext cx="1419225" cy="0"/>
          </a:xfrm>
          <a:prstGeom prst="straightConnector1">
            <a:avLst/>
          </a:prstGeom>
          <a:ln w="155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br>
              <a:rPr lang="en-US" dirty="0" smtClean="0"/>
            </a:br>
            <a:r>
              <a:rPr lang="en-US" dirty="0" smtClean="0"/>
              <a:t>Error </a:t>
            </a:r>
            <a:r>
              <a:rPr lang="en-US" dirty="0" smtClean="0"/>
              <a:t>detecting approach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generated circuits </a:t>
            </a:r>
          </a:p>
          <a:p>
            <a:r>
              <a:rPr lang="en-US" dirty="0" smtClean="0"/>
              <a:t>Rebuilding circuit on plugboard with DIP parts</a:t>
            </a:r>
          </a:p>
          <a:p>
            <a:r>
              <a:rPr lang="en-US" dirty="0" smtClean="0"/>
              <a:t>Testing with adjustable laboratory power supply</a:t>
            </a:r>
          </a:p>
          <a:p>
            <a:r>
              <a:rPr lang="en-US" dirty="0" smtClean="0"/>
              <a:t>Using alternative parts and circuit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Power supply</a:t>
            </a:r>
            <a:br>
              <a:rPr lang="en-US" sz="3000" dirty="0" smtClean="0"/>
            </a:br>
            <a:r>
              <a:rPr lang="en-US" sz="3000" dirty="0" smtClean="0"/>
              <a:t>Detected Errors</a:t>
            </a:r>
            <a:endParaRPr lang="en-US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p</a:t>
            </a:r>
            <a:r>
              <a:rPr lang="en-US" dirty="0" smtClean="0"/>
              <a:t>arts maybe gone broken while testing</a:t>
            </a:r>
          </a:p>
          <a:p>
            <a:r>
              <a:rPr lang="en-US" dirty="0" smtClean="0"/>
              <a:t>Different ICs in circuits used</a:t>
            </a:r>
          </a:p>
          <a:p>
            <a:r>
              <a:rPr lang="en-US" dirty="0"/>
              <a:t>No clean soldering joints</a:t>
            </a:r>
            <a:endParaRPr lang="en-US" dirty="0" smtClean="0"/>
          </a:p>
          <a:p>
            <a:r>
              <a:rPr lang="en-US" dirty="0" smtClean="0"/>
              <a:t>Exact parts from Texas Instruments not available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Reasons for commercial power supply</a:t>
            </a:r>
            <a:endParaRPr lang="en-US" sz="30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Generated Circuit from Texas Instruments not adaptable with DIP Parts</a:t>
            </a:r>
          </a:p>
          <a:p>
            <a:pPr lvl="1"/>
            <a:r>
              <a:rPr lang="en-US" dirty="0"/>
              <a:t>High error source </a:t>
            </a:r>
          </a:p>
          <a:p>
            <a:pPr lvl="1"/>
            <a:r>
              <a:rPr lang="en-US" dirty="0" smtClean="0"/>
              <a:t>Oscillating circuit</a:t>
            </a:r>
          </a:p>
          <a:p>
            <a:r>
              <a:rPr lang="en-US" dirty="0" smtClean="0"/>
              <a:t>New change-over from DIP to SMD would take too much time</a:t>
            </a:r>
            <a:endParaRPr lang="en-US" dirty="0"/>
          </a:p>
          <a:p>
            <a:r>
              <a:rPr lang="en-US" dirty="0" smtClean="0"/>
              <a:t>Cheap and reliable power supplies available online</a:t>
            </a:r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gmen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342</Words>
  <Application>Microsoft Macintosh PowerPoint</Application>
  <PresentationFormat>Breitbild</PresentationFormat>
  <Paragraphs>115</Paragraphs>
  <Slides>25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Calibri</vt:lpstr>
      <vt:lpstr>Century Gothic</vt:lpstr>
      <vt:lpstr>Times New Roman</vt:lpstr>
      <vt:lpstr>Wingdings 3</vt:lpstr>
      <vt:lpstr>Arial</vt:lpstr>
      <vt:lpstr>Segment</vt:lpstr>
      <vt:lpstr>X-Copter</vt:lpstr>
      <vt:lpstr>Introduction </vt:lpstr>
      <vt:lpstr>Table of content</vt:lpstr>
      <vt:lpstr>Project Management</vt:lpstr>
      <vt:lpstr>Kinect and USB Host Controller</vt:lpstr>
      <vt:lpstr>Kinect and USB Host Controller</vt:lpstr>
      <vt:lpstr>Power supply Error detecting approach</vt:lpstr>
      <vt:lpstr>Power supply Detected Errors</vt:lpstr>
      <vt:lpstr>Reasons for commercial power supply</vt:lpstr>
      <vt:lpstr>New Commercial power supply</vt:lpstr>
      <vt:lpstr>PowerPoint-Präsentation</vt:lpstr>
      <vt:lpstr>Configuration</vt:lpstr>
      <vt:lpstr>Flight-Modes</vt:lpstr>
      <vt:lpstr>Ready for take off</vt:lpstr>
      <vt:lpstr>The „flight“</vt:lpstr>
      <vt:lpstr>reasons for the crashes</vt:lpstr>
      <vt:lpstr>Reasons for the crashes</vt:lpstr>
      <vt:lpstr>Time for the real flight</vt:lpstr>
      <vt:lpstr>Embedded linux</vt:lpstr>
      <vt:lpstr>PowerPoint-Präsentation</vt:lpstr>
      <vt:lpstr>WLAN connectivity</vt:lpstr>
      <vt:lpstr>Simple Flight Controller </vt:lpstr>
      <vt:lpstr>PowerPoint-Präsentation</vt:lpstr>
      <vt:lpstr>Simple Flight Controller 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X-Copter</dc:title>
  <dc:creator>Lukas Oefner</dc:creator>
  <cp:lastModifiedBy>Lukas Oefner</cp:lastModifiedBy>
  <cp:revision>9</cp:revision>
  <dcterms:created xsi:type="dcterms:W3CDTF">2015-10-14T10:53:57Z</dcterms:created>
  <dcterms:modified xsi:type="dcterms:W3CDTF">2015-10-14T12:23:20Z</dcterms:modified>
</cp:coreProperties>
</file>